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Economica" panose="02000506040000020004" pitchFamily="2" charset="77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Playfair Display" pitchFamily="2" charset="77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8C94AC-16DE-4F7F-A0CB-0A9727E51001}">
  <a:tblStyle styleId="{448C94AC-16DE-4F7F-A0CB-0A9727E510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92"/>
    <p:restoredTop sz="94784"/>
  </p:normalViewPr>
  <p:slideViewPr>
    <p:cSldViewPr snapToGrid="0">
      <p:cViewPr varScale="1">
        <p:scale>
          <a:sx n="120" d="100"/>
          <a:sy n="120" d="100"/>
        </p:scale>
        <p:origin x="416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f>
</file>

<file path=ppt/media/image11.tiff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2.tiff>
</file>

<file path=ppt/media/image3.tiff>
</file>

<file path=ppt/media/image4.png>
</file>

<file path=ppt/media/image5.tiff>
</file>

<file path=ppt/media/image6.png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4de1711da_7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4de1711da_7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4de1711da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4de1711da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4de1711da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4de1711da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4de1711da_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4de1711da_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4de1711da_7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4de1711da_7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4de1711da_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4de1711da_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4de1711da_7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4de1711da_7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4de1711da_7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4de1711da_7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4de1711da_7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4de1711da_7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062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4de1711d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74de1711d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4de1711da_9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4de1711da_9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4de1711da_9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4de1711da_9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4de1711da_9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4de1711da_9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4de1711d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4de1711d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4de1711da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4de1711da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4de1711d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4de1711d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4de1711da_6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4de1711da_6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optinmonster.com/google-analytics-101-how-to-track-your-conversions-step-by-step/" TargetMode="External"/><Relationship Id="rId3" Type="http://schemas.openxmlformats.org/officeDocument/2006/relationships/hyperlink" Target="https://bbvaopen4u.com/en/actualidad/four-interesting-ideas-harness-big-data" TargetMode="External"/><Relationship Id="rId7" Type="http://schemas.openxmlformats.org/officeDocument/2006/relationships/hyperlink" Target="https://www.lynda.com/Business-Intelligence-tutorials/Data-Science-Foundations-Data-Mining/475936-2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mmunity.powerbi.com/t5/R-Script-Showcase/Association-Rules/td-p/58491" TargetMode="External"/><Relationship Id="rId5" Type="http://schemas.openxmlformats.org/officeDocument/2006/relationships/hyperlink" Target="https://www.channelfutures.com/mssp-insider/top-5-challenges-in-providing-managed-security" TargetMode="External"/><Relationship Id="rId4" Type="http://schemas.openxmlformats.org/officeDocument/2006/relationships/hyperlink" Target="https://blog.eduonix.com/internet-of-things/top-5-popular-data-mining-techniques/" TargetMode="External"/><Relationship Id="rId9" Type="http://schemas.openxmlformats.org/officeDocument/2006/relationships/hyperlink" Target="https://www.clientengagementacademy.com/blog/the-five-step-guide-to-build-a-membership-site-to-prevent-member-churn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3" Type="http://schemas.openxmlformats.org/officeDocument/2006/relationships/hyperlink" Target="http://en.wikipedia.org/wiki/Clustering_high-dimensional_data" TargetMode="External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en.wikipedia.org/wiki/Anomaly_detection" TargetMode="External"/><Relationship Id="rId5" Type="http://schemas.openxmlformats.org/officeDocument/2006/relationships/hyperlink" Target="http://en.wikipedia.org/wiki/Similarity_search" TargetMode="External"/><Relationship Id="rId4" Type="http://schemas.openxmlformats.org/officeDocument/2006/relationships/hyperlink" Target="http://en.wikipedia.org/wiki/Cluster_analysi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724482" y="1738434"/>
            <a:ext cx="3776945" cy="16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Beyond Churn Analysis:</a:t>
            </a:r>
            <a:r>
              <a:rPr lang="en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br>
              <a:rPr lang="en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</a:br>
            <a:endParaRPr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Retail Customer Churn Prediction in a Leading American Wholesaler with Retailer’s Personalized Insights </a:t>
            </a:r>
            <a:endParaRPr sz="4800" i="1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846952" y="3443809"/>
            <a:ext cx="4430256" cy="13799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IE7275 Data Mining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Group 5 - </a:t>
            </a:r>
            <a:r>
              <a:rPr lang="en" sz="160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Charu</a:t>
            </a: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Aggarwal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Mei-Chun Hung, Sukanya </a:t>
            </a:r>
            <a:r>
              <a:rPr lang="en" sz="1200" i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Aswini</a:t>
            </a:r>
            <a:r>
              <a:rPr lang="en" sz="12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Dutta, </a:t>
            </a:r>
            <a:r>
              <a:rPr lang="en" sz="1200" i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Vaibhavi</a:t>
            </a:r>
            <a:r>
              <a:rPr lang="en" sz="12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Gaekwad, </a:t>
            </a:r>
            <a:r>
              <a:rPr lang="en" sz="1200" i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Wasinee</a:t>
            </a:r>
            <a:r>
              <a:rPr lang="en" sz="12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Opal </a:t>
            </a:r>
            <a:r>
              <a:rPr lang="en" sz="1200" i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Sriapha</a:t>
            </a:r>
            <a:r>
              <a:rPr lang="en" sz="12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200" i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Yufei</a:t>
            </a:r>
            <a:r>
              <a:rPr lang="en" sz="12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Wang</a:t>
            </a:r>
            <a:endParaRPr sz="1200" i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April 25, 2020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77DFB611-170C-9A43-A380-427640543646}"/>
              </a:ext>
            </a:extLst>
          </p:cNvPr>
          <p:cNvSpPr/>
          <p:nvPr/>
        </p:nvSpPr>
        <p:spPr>
          <a:xfrm flipV="1">
            <a:off x="2900946" y="1723929"/>
            <a:ext cx="3469709" cy="45720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282D8E0C-2C1F-9A40-82E4-B91A2A155B18}"/>
              </a:ext>
            </a:extLst>
          </p:cNvPr>
          <p:cNvSpPr/>
          <p:nvPr/>
        </p:nvSpPr>
        <p:spPr>
          <a:xfrm flipV="1">
            <a:off x="3062081" y="1833406"/>
            <a:ext cx="3549734" cy="45721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617EC9D-6BEA-0549-90A8-DFC8BEFE8363}"/>
              </a:ext>
            </a:extLst>
          </p:cNvPr>
          <p:cNvSpPr/>
          <p:nvPr/>
        </p:nvSpPr>
        <p:spPr>
          <a:xfrm>
            <a:off x="81738" y="86402"/>
            <a:ext cx="7464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i="1" dirty="0">
                <a:solidFill>
                  <a:srgbClr val="495165"/>
                </a:solidFill>
                <a:latin typeface="Times New Roman" panose="02020603050405020304" pitchFamily="18" charset="0"/>
              </a:rPr>
              <a:t>“Your most unhappy customers are your greatest source of learning.” - </a:t>
            </a:r>
            <a:r>
              <a:rPr lang="en-US" dirty="0">
                <a:solidFill>
                  <a:srgbClr val="495165"/>
                </a:solidFill>
                <a:latin typeface="Times New Roman" panose="02020603050405020304" pitchFamily="18" charset="0"/>
              </a:rPr>
              <a:t>Bill Gates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311700" y="631808"/>
            <a:ext cx="3327427" cy="5653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/>
                <a:ea typeface="Times New Roman"/>
                <a:cs typeface="Times New Roman"/>
                <a:sym typeface="Times New Roman"/>
              </a:rPr>
              <a:t>Data Mining Tasks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22"/>
          <p:cNvSpPr txBox="1">
            <a:spLocks noGrp="1"/>
          </p:cNvSpPr>
          <p:nvPr>
            <p:ph type="body" idx="1"/>
          </p:nvPr>
        </p:nvSpPr>
        <p:spPr>
          <a:xfrm>
            <a:off x="311700" y="13147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Reduction </a:t>
            </a: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○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Checked missing/nulls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○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Dropped  the irrelevant column</a:t>
            </a: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(Customer ID)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○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Found correlations of variables &amp; importance of variables</a:t>
            </a:r>
            <a:endParaRPr lang="en-US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Transformation</a:t>
            </a:r>
            <a:endParaRPr lang="en-US" dirty="0"/>
          </a:p>
          <a:p>
            <a:pPr lvl="1" fontAlgn="base">
              <a:spcBef>
                <a:spcPts val="0"/>
              </a:spcBef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Encoded response variable (RENEW) into factor 1 and factor 0</a:t>
            </a:r>
          </a:p>
          <a:p>
            <a:pPr lvl="1" fontAlgn="base">
              <a:spcBef>
                <a:spcPts val="0"/>
              </a:spcBef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the number of categorical predictors levels </a:t>
            </a:r>
          </a:p>
          <a:p>
            <a:pPr lvl="1" fontAlgn="base">
              <a:spcBef>
                <a:spcPts val="0"/>
              </a:spcBef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Created dummy variables to represent binary factors for categorical predictors</a:t>
            </a:r>
            <a:endParaRPr lang="en" sz="1500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F069774-340F-9248-8780-5A69C211F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7561" y="37974"/>
            <a:ext cx="3255465" cy="2239429"/>
          </a:xfrm>
          <a:prstGeom prst="rect">
            <a:avLst/>
          </a:prstGeom>
        </p:spPr>
      </p:pic>
      <p:sp>
        <p:nvSpPr>
          <p:cNvPr id="5" name="Parallelogram 4">
            <a:extLst>
              <a:ext uri="{FF2B5EF4-FFF2-40B4-BE49-F238E27FC236}">
                <a16:creationId xmlns:a16="http://schemas.microsoft.com/office/drawing/2014/main" id="{D4F83563-CCC6-474C-B174-FF7BC9CF834A}"/>
              </a:ext>
            </a:extLst>
          </p:cNvPr>
          <p:cNvSpPr/>
          <p:nvPr/>
        </p:nvSpPr>
        <p:spPr>
          <a:xfrm>
            <a:off x="-270190" y="1111970"/>
            <a:ext cx="3743063" cy="45719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2B949E47-9050-C844-93FF-3EB41904CB19}"/>
              </a:ext>
            </a:extLst>
          </p:cNvPr>
          <p:cNvSpPr/>
          <p:nvPr/>
        </p:nvSpPr>
        <p:spPr>
          <a:xfrm>
            <a:off x="-434110" y="1221113"/>
            <a:ext cx="4221019" cy="45719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202040" y="780393"/>
            <a:ext cx="3392082" cy="639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/>
                <a:ea typeface="Times New Roman"/>
                <a:cs typeface="Times New Roman"/>
                <a:sym typeface="Times New Roman"/>
              </a:rPr>
              <a:t>Data Mining Models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23"/>
          <p:cNvSpPr txBox="1">
            <a:spLocks noGrp="1"/>
          </p:cNvSpPr>
          <p:nvPr>
            <p:ph type="body" idx="1"/>
          </p:nvPr>
        </p:nvSpPr>
        <p:spPr>
          <a:xfrm>
            <a:off x="450245" y="1853023"/>
            <a:ext cx="8520600" cy="2534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dataset was partitioned rows of data randomly into training (</a:t>
            </a:r>
            <a:r>
              <a:rPr lang="en" sz="1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70%</a:t>
            </a: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and validation (</a:t>
            </a:r>
            <a:r>
              <a:rPr lang="en" sz="1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30%</a:t>
            </a: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sets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training set was used to fit all models, while the validation set was held out to assess the models’ performance</a:t>
            </a:r>
            <a:endParaRPr lang="en" sz="15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Five main </a:t>
            </a:r>
            <a:r>
              <a:rPr lang="en" sz="1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classifier </a:t>
            </a: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models were developed to classify the customers into the churn and non-churn categories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just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aim is to </a:t>
            </a:r>
            <a:r>
              <a:rPr lang="en" sz="1500" dirty="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investigate those algorithms and to propose the best predictive model for the customer churn prediction in addition to identifying churning factors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F9FD5-E85B-3C4E-B296-4E309FD94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-542081"/>
            <a:ext cx="4572000" cy="2395104"/>
          </a:xfrm>
          <a:prstGeom prst="rect">
            <a:avLst/>
          </a:prstGeom>
        </p:spPr>
      </p:pic>
      <p:sp>
        <p:nvSpPr>
          <p:cNvPr id="6" name="Parallelogram 5">
            <a:extLst>
              <a:ext uri="{FF2B5EF4-FFF2-40B4-BE49-F238E27FC236}">
                <a16:creationId xmlns:a16="http://schemas.microsoft.com/office/drawing/2014/main" id="{B9144DBD-DCFC-3B49-96E3-5D1C58C058AD}"/>
              </a:ext>
            </a:extLst>
          </p:cNvPr>
          <p:cNvSpPr/>
          <p:nvPr/>
        </p:nvSpPr>
        <p:spPr>
          <a:xfrm>
            <a:off x="-484338" y="1344579"/>
            <a:ext cx="3937018" cy="45719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C7B70FAF-9A1C-B946-9F9A-279459B41F84}"/>
              </a:ext>
            </a:extLst>
          </p:cNvPr>
          <p:cNvSpPr/>
          <p:nvPr/>
        </p:nvSpPr>
        <p:spPr>
          <a:xfrm>
            <a:off x="-709461" y="1456447"/>
            <a:ext cx="4387264" cy="45719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226952" y="1403"/>
            <a:ext cx="3512155" cy="5533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latin typeface="Times New Roman"/>
                <a:ea typeface="Times New Roman"/>
                <a:cs typeface="Times New Roman"/>
                <a:sym typeface="Times New Roman"/>
              </a:rPr>
              <a:t>Data Mining Models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32" name="Google Shape;132;p24"/>
          <p:cNvGraphicFramePr/>
          <p:nvPr>
            <p:extLst>
              <p:ext uri="{D42A27DB-BD31-4B8C-83A1-F6EECF244321}">
                <p14:modId xmlns:p14="http://schemas.microsoft.com/office/powerpoint/2010/main" val="3818918753"/>
              </p:ext>
            </p:extLst>
          </p:nvPr>
        </p:nvGraphicFramePr>
        <p:xfrm>
          <a:off x="330173" y="631927"/>
          <a:ext cx="8203875" cy="4403415"/>
        </p:xfrm>
        <a:graphic>
          <a:graphicData uri="http://schemas.openxmlformats.org/drawingml/2006/table">
            <a:tbl>
              <a:tblPr>
                <a:noFill/>
                <a:tableStyleId>{448C94AC-16DE-4F7F-A0CB-0A9727E51001}</a:tableStyleId>
              </a:tblPr>
              <a:tblGrid>
                <a:gridCol w="2060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4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68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6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Models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Why?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Why not the best?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2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Logistic Regression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Suitable for binary classification problem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Easy to interpret the mathematical relationship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Assumption requires for independence of each predictor variable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May be overconfident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Decision Tree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Clear tree structures supporting mixed dataset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Clear feature importance output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Multiple control options need be set up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7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Random Forest </a:t>
                      </a:r>
                      <a:endParaRPr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Overcome the overfitting issue of the individual decision tree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Handle missing values and outliers efficiently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Accurate model requires for more trees, extending the testing time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Hard to interpret the descriptive information of the dataset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5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KNN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Promising classification model for labeled and scaled input data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Requires better feature selection technique and domain knowledge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0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SVM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More effective on high dimensional space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suitable for large data set</a:t>
                      </a:r>
                      <a:endParaRPr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Complex to interpret the model</a:t>
                      </a:r>
                      <a:endParaRPr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Parallelogram 3">
            <a:extLst>
              <a:ext uri="{FF2B5EF4-FFF2-40B4-BE49-F238E27FC236}">
                <a16:creationId xmlns:a16="http://schemas.microsoft.com/office/drawing/2014/main" id="{39BF88C7-BE64-0C4D-843D-A348CAF1E80A}"/>
              </a:ext>
            </a:extLst>
          </p:cNvPr>
          <p:cNvSpPr/>
          <p:nvPr/>
        </p:nvSpPr>
        <p:spPr>
          <a:xfrm>
            <a:off x="-85462" y="469476"/>
            <a:ext cx="3743063" cy="45719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D627F48B-DDF4-EB43-931E-5433D2B7F14E}"/>
              </a:ext>
            </a:extLst>
          </p:cNvPr>
          <p:cNvSpPr/>
          <p:nvPr/>
        </p:nvSpPr>
        <p:spPr>
          <a:xfrm>
            <a:off x="-249382" y="558523"/>
            <a:ext cx="4193309" cy="45719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>
            <a:spLocks noGrp="1"/>
          </p:cNvSpPr>
          <p:nvPr>
            <p:ph type="title"/>
          </p:nvPr>
        </p:nvSpPr>
        <p:spPr>
          <a:xfrm>
            <a:off x="211217" y="227180"/>
            <a:ext cx="4260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/>
                <a:ea typeface="Times New Roman"/>
                <a:cs typeface="Times New Roman"/>
                <a:sym typeface="Times New Roman"/>
              </a:rPr>
              <a:t>Performance Evaluation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25" y="1383575"/>
            <a:ext cx="5181824" cy="1833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 txBox="1"/>
          <p:nvPr/>
        </p:nvSpPr>
        <p:spPr>
          <a:xfrm>
            <a:off x="5660325" y="1382175"/>
            <a:ext cx="3441600" cy="18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Accuracy</a:t>
            </a: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(Rate of Correct Prediction) = (n1,1 + n2,2) /  n 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Sensitivity</a:t>
            </a: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(Rate of Predicting Renew) = n1,1/(n1,1 + n1,2)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Specificity</a:t>
            </a: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(Rate of Predicting Churn) = n2,2/(n2,1 + n2,2)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6425" y="3216075"/>
            <a:ext cx="2717525" cy="16959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5"/>
          <p:cNvSpPr txBox="1">
            <a:spLocks noGrp="1"/>
          </p:cNvSpPr>
          <p:nvPr>
            <p:ph type="body" idx="1"/>
          </p:nvPr>
        </p:nvSpPr>
        <p:spPr>
          <a:xfrm>
            <a:off x="363325" y="903800"/>
            <a:ext cx="5714400" cy="41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Confusion Matrix</a:t>
            </a:r>
            <a:endParaRPr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ROC</a:t>
            </a:r>
            <a:r>
              <a:rPr lang="en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(Receiver Operating Characteristic Curve)</a:t>
            </a: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Plots sensitivity and the specificity as the cutoff value descends from 1 to 0</a:t>
            </a:r>
            <a:br>
              <a:rPr lang="en" sz="1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AUC (Area Under the Curve): the higher the AUC value, the better the model performs </a:t>
            </a:r>
            <a:endParaRPr sz="1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47552C64-801B-EF4B-8A36-45897B905525}"/>
              </a:ext>
            </a:extLst>
          </p:cNvPr>
          <p:cNvSpPr/>
          <p:nvPr/>
        </p:nvSpPr>
        <p:spPr>
          <a:xfrm>
            <a:off x="-513275" y="699973"/>
            <a:ext cx="4574335" cy="45721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BC751F06-C8D8-CE45-83EB-6DD6B0FD93C7}"/>
              </a:ext>
            </a:extLst>
          </p:cNvPr>
          <p:cNvSpPr/>
          <p:nvPr/>
        </p:nvSpPr>
        <p:spPr>
          <a:xfrm>
            <a:off x="-797775" y="799880"/>
            <a:ext cx="5098473" cy="58197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328041" y="334830"/>
            <a:ext cx="4103282" cy="6022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latin typeface="Times New Roman"/>
                <a:ea typeface="Times New Roman"/>
                <a:cs typeface="Times New Roman"/>
                <a:sym typeface="Times New Roman"/>
              </a:rPr>
              <a:t>Performance Comparison </a:t>
            </a:r>
            <a:endParaRPr sz="2800" dirty="0"/>
          </a:p>
        </p:txBody>
      </p:sp>
      <p:graphicFrame>
        <p:nvGraphicFramePr>
          <p:cNvPr id="147" name="Google Shape;147;p26"/>
          <p:cNvGraphicFramePr/>
          <p:nvPr/>
        </p:nvGraphicFramePr>
        <p:xfrm>
          <a:off x="639875" y="1444725"/>
          <a:ext cx="7248700" cy="2667000"/>
        </p:xfrm>
        <a:graphic>
          <a:graphicData uri="http://schemas.openxmlformats.org/drawingml/2006/table">
            <a:tbl>
              <a:tblPr>
                <a:noFill/>
                <a:tableStyleId>{448C94AC-16DE-4F7F-A0CB-0A9727E51001}</a:tableStyleId>
              </a:tblPr>
              <a:tblGrid>
                <a:gridCol w="242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</a:t>
                      </a:r>
                      <a:endParaRPr sz="12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Accuracy</a:t>
                      </a:r>
                      <a:endParaRPr sz="12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AUC</a:t>
                      </a:r>
                      <a:endParaRPr sz="12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Stepwise Logistic Regression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70.85%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0.78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Pruned Decision Tree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70.26%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Tuned Random Forest</a:t>
                      </a:r>
                      <a:endParaRPr sz="12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75.25%</a:t>
                      </a:r>
                      <a:endParaRPr sz="12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0.83</a:t>
                      </a:r>
                      <a:endParaRPr sz="12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 Nearest Neighbor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70.38%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Support Vector Machine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71.59%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Stepwise Random Forest</a:t>
                      </a:r>
                      <a:endParaRPr sz="12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75.44%</a:t>
                      </a:r>
                      <a:endParaRPr sz="12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0.83</a:t>
                      </a:r>
                      <a:endParaRPr sz="12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Parallelogram 3">
            <a:extLst>
              <a:ext uri="{FF2B5EF4-FFF2-40B4-BE49-F238E27FC236}">
                <a16:creationId xmlns:a16="http://schemas.microsoft.com/office/drawing/2014/main" id="{550E5AE1-3E7A-3F4F-A100-77741A9B01D4}"/>
              </a:ext>
            </a:extLst>
          </p:cNvPr>
          <p:cNvSpPr/>
          <p:nvPr/>
        </p:nvSpPr>
        <p:spPr>
          <a:xfrm>
            <a:off x="-518148" y="876913"/>
            <a:ext cx="4853301" cy="45719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73895487-C36D-D045-88E5-6FD817290FC0}"/>
              </a:ext>
            </a:extLst>
          </p:cNvPr>
          <p:cNvSpPr/>
          <p:nvPr/>
        </p:nvSpPr>
        <p:spPr>
          <a:xfrm>
            <a:off x="-702164" y="986056"/>
            <a:ext cx="5301673" cy="45719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>
            <a:spLocks noGrp="1"/>
          </p:cNvSpPr>
          <p:nvPr>
            <p:ph type="title"/>
          </p:nvPr>
        </p:nvSpPr>
        <p:spPr>
          <a:xfrm>
            <a:off x="311700" y="388784"/>
            <a:ext cx="3193500" cy="4866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/>
                <a:ea typeface="Times New Roman"/>
                <a:cs typeface="Times New Roman"/>
                <a:sym typeface="Times New Roman"/>
              </a:rPr>
              <a:t>Conclusions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27"/>
          <p:cNvSpPr txBox="1">
            <a:spLocks noGrp="1"/>
          </p:cNvSpPr>
          <p:nvPr>
            <p:ph type="body" idx="1"/>
          </p:nvPr>
        </p:nvSpPr>
        <p:spPr>
          <a:xfrm>
            <a:off x="311700" y="1243698"/>
            <a:ext cx="8520600" cy="36521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Model 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classification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stepwise selection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 is highly recommended to generate a model with moderately high prediction accuracy (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76%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 </a:t>
            </a:r>
          </a:p>
          <a:p>
            <a:pPr marL="114300" indent="0">
              <a:buNone/>
            </a:pP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Exploration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Tableau visualization dashboard 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Association Rules helped uncover the demographic and behavioral characteristics of the customers.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fontAlgn="base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likely churn: customers who have not visited the store for over 300 days and spent less than $1000 during the calendar year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fontAlgn="base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loyal customers were in Midwest (approximately 47% churned), the least in the South (approximately 60% churned)</a:t>
            </a:r>
            <a:br>
              <a:rPr lang="en-US" dirty="0"/>
            </a:br>
            <a:br>
              <a:rPr lang="en-US" dirty="0"/>
            </a:b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A8F92539-36DD-0A43-AA7C-69895667293F}"/>
              </a:ext>
            </a:extLst>
          </p:cNvPr>
          <p:cNvSpPr/>
          <p:nvPr/>
        </p:nvSpPr>
        <p:spPr>
          <a:xfrm>
            <a:off x="-1393374" y="777569"/>
            <a:ext cx="3743063" cy="45719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C4AAD55E-53C2-314A-A8E6-5296BCDB6A3B}"/>
              </a:ext>
            </a:extLst>
          </p:cNvPr>
          <p:cNvSpPr/>
          <p:nvPr/>
        </p:nvSpPr>
        <p:spPr>
          <a:xfrm>
            <a:off x="-1453663" y="888061"/>
            <a:ext cx="4091710" cy="45719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89E53B-5E3E-F644-892D-81904F87C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368" y="0"/>
            <a:ext cx="3158836" cy="157941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>
            <a:spLocks noGrp="1"/>
          </p:cNvSpPr>
          <p:nvPr>
            <p:ph type="title"/>
          </p:nvPr>
        </p:nvSpPr>
        <p:spPr>
          <a:xfrm>
            <a:off x="178562" y="318399"/>
            <a:ext cx="4565100" cy="6484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/>
                <a:ea typeface="Times New Roman"/>
                <a:cs typeface="Times New Roman"/>
                <a:sym typeface="Times New Roman"/>
              </a:rPr>
              <a:t>Challenges &amp; Limitations 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28"/>
          <p:cNvSpPr txBox="1">
            <a:spLocks noGrp="1"/>
          </p:cNvSpPr>
          <p:nvPr>
            <p:ph type="body" idx="1"/>
          </p:nvPr>
        </p:nvSpPr>
        <p:spPr>
          <a:xfrm>
            <a:off x="311700" y="1285259"/>
            <a:ext cx="4260300" cy="35398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>
              <a:spcAft>
                <a:spcPts val="1200"/>
              </a:spcAft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 behavior is not straightforward</a:t>
            </a:r>
          </a:p>
          <a:p>
            <a:pPr lvl="1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individual is unique</a:t>
            </a:r>
          </a:p>
          <a:p>
            <a:pPr lvl="1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in individuals’ behaviors</a:t>
            </a:r>
          </a:p>
          <a:p>
            <a:pPr fontAlgn="base">
              <a:spcAft>
                <a:spcPts val="1200"/>
              </a:spcAft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date/time variable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highlight>
                <a:srgbClr val="FFFF00"/>
              </a:highlight>
            </a:endParaRP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C6FB634A-9EC0-8C4E-9362-2F54B9F4EFF5}"/>
              </a:ext>
            </a:extLst>
          </p:cNvPr>
          <p:cNvSpPr/>
          <p:nvPr/>
        </p:nvSpPr>
        <p:spPr>
          <a:xfrm>
            <a:off x="-193864" y="875422"/>
            <a:ext cx="4258534" cy="45719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8B11500D-B132-764A-9BC6-734341F98014}"/>
              </a:ext>
            </a:extLst>
          </p:cNvPr>
          <p:cNvSpPr/>
          <p:nvPr/>
        </p:nvSpPr>
        <p:spPr>
          <a:xfrm>
            <a:off x="-387928" y="984565"/>
            <a:ext cx="4648429" cy="45719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4A126D-D658-B94A-8709-C60D73DD9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662" y="0"/>
            <a:ext cx="465103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311700" y="360218"/>
            <a:ext cx="5082336" cy="5560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/>
                <a:ea typeface="Times New Roman"/>
                <a:cs typeface="Times New Roman"/>
                <a:sym typeface="Times New Roman"/>
              </a:rPr>
              <a:t>Future Work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29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603700" cy="39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transaction profiles of customers as additional data to the current dataset</a:t>
            </a:r>
          </a:p>
          <a:p>
            <a:pPr fontAlgn="base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 the exact length/duration of each account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Acquire date/time variable</a:t>
            </a:r>
          </a:p>
          <a:p>
            <a:pPr fontAlgn="base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Attempt other advanced learning techniques</a:t>
            </a:r>
          </a:p>
          <a:p>
            <a:pPr fontAlgn="base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Explore the best frequency that the churn prediction should be made.</a:t>
            </a:r>
          </a:p>
          <a:p>
            <a:pPr fontAlgn="base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 interviews with professionals in the retail/wholesale industry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fontAlgn="base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Charu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mentioned, knowledge from the professionals would be great to obtain, to gain more insights in the retail/wholesale industry more domain knowledge can enhance the feature selection process of the learning model construction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highlight>
                <a:srgbClr val="FFFF00"/>
              </a:highlight>
            </a:endParaRP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EB3809FA-D996-0342-AA16-BE1F3AAA4D73}"/>
              </a:ext>
            </a:extLst>
          </p:cNvPr>
          <p:cNvSpPr/>
          <p:nvPr/>
        </p:nvSpPr>
        <p:spPr>
          <a:xfrm>
            <a:off x="-1355714" y="806927"/>
            <a:ext cx="3743063" cy="45719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05806320-1C2C-854D-A328-2572F2FD09D0}"/>
              </a:ext>
            </a:extLst>
          </p:cNvPr>
          <p:cNvSpPr/>
          <p:nvPr/>
        </p:nvSpPr>
        <p:spPr>
          <a:xfrm>
            <a:off x="-1559826" y="916070"/>
            <a:ext cx="4137891" cy="45719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>
            <a:spLocks noGrp="1"/>
          </p:cNvSpPr>
          <p:nvPr>
            <p:ph type="title"/>
          </p:nvPr>
        </p:nvSpPr>
        <p:spPr>
          <a:xfrm>
            <a:off x="576163" y="414180"/>
            <a:ext cx="2957973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latin typeface="Times New Roman"/>
                <a:ea typeface="Times New Roman"/>
                <a:cs typeface="Times New Roman"/>
                <a:sym typeface="Times New Roman"/>
              </a:rPr>
              <a:t>Thank You 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1" name="Google Shape;171;p30"/>
          <p:cNvSpPr txBox="1">
            <a:spLocks noGrp="1"/>
          </p:cNvSpPr>
          <p:nvPr>
            <p:ph type="body" idx="1"/>
          </p:nvPr>
        </p:nvSpPr>
        <p:spPr>
          <a:xfrm>
            <a:off x="576162" y="1160730"/>
            <a:ext cx="2957973" cy="6953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Questions?</a:t>
            </a:r>
            <a:endParaRPr sz="28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2" name="Google Shape;1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0150" y="2077350"/>
            <a:ext cx="2416100" cy="241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/>
          <p:nvPr/>
        </p:nvSpPr>
        <p:spPr>
          <a:xfrm>
            <a:off x="3656250" y="397100"/>
            <a:ext cx="2659200" cy="1237800"/>
          </a:xfrm>
          <a:prstGeom prst="wedgeRoundRectCallout">
            <a:avLst>
              <a:gd name="adj1" fmla="val -40159"/>
              <a:gd name="adj2" fmla="val 93547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Times New Roman"/>
                <a:ea typeface="Times New Roman"/>
                <a:cs typeface="Times New Roman"/>
                <a:sym typeface="Times New Roman"/>
              </a:rPr>
              <a:t>Great Job, kids!</a:t>
            </a:r>
            <a:endParaRPr sz="25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9850" y="2077350"/>
            <a:ext cx="4305501" cy="292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B6E1D-9DB9-7548-9FC1-77335DCFF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304799"/>
            <a:ext cx="4260300" cy="766225"/>
          </a:xfrm>
        </p:spPr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28A57-1403-BF4A-9870-62D10DCA7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87125"/>
            <a:ext cx="8324850" cy="4070675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BBVAOPEN4U. (2020). Big Data[Photograph]. Retrieved from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https://bbvaopen4u.com/en/actualidad/four-interesting-ideas-harness-big-data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Edunonix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(2018). Data Mining[image]. Retrieved from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https://blog.eduonix.com/internet-of-things/top-5-popular-data-mining-techniques/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Francis, A. (2019). Shutterstock[image]. Retrieved from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https://www.channelfutures.com/mssp-insider/top-5-challenges-in-providing-managed-security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Microsoft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PowerBI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Team. (2018). Association Rules[image]. Retrieved from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https://community.powerbi.com/t5/R-Script-Showcase/Association-Rules/td-p/58491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Poulson, B. (2016) Data Mining[Video image]. Retrieved from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https://www.lynda.com/Business-Intelligence-tutorials/Data-Science-Foundations-Data-Mining/475936-2.html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Santora, J. (2019). [image]. Retrieved from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https://optinmonster.com/google-analytics-101-how-to-track-your-conversions-step-by-step/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Weiss, M. (2019). Churn[image]. Retrieved from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https://www.clientengagementacademy.com/blog/the-five-step-guide-to-build-a-membership-site-to-prevent-member-churn/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389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-70340" y="2369761"/>
            <a:ext cx="8832301" cy="2944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Recipient of the two highest awards for research achievements in the field of data-mining: 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■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ACM SIGKDD Innovation Award (2019)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■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IEEE ICDM Research Contributions Award (2015)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Author of 8 books: </a:t>
            </a:r>
            <a:r>
              <a:rPr lang="en" sz="1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Outlier Analysis for High-Dimensional data</a:t>
            </a: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being one of the most popular ones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Published 400 papers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 80 patents (has applied for or been granted)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H-index: 102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</a:rPr>
              <a:t> 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500" dirty="0">
              <a:solidFill>
                <a:schemeClr val="dk1"/>
              </a:solidFill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7395587" cy="268291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EDF9D8C-84E1-734C-893E-2AC0CE9FC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-957063"/>
            <a:ext cx="8520600" cy="8313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58650" y="199250"/>
            <a:ext cx="8520600" cy="72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Educational Background and Field of Interest</a:t>
            </a:r>
            <a:endParaRPr sz="2800" dirty="0"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992075"/>
            <a:ext cx="8614500" cy="3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Massachusetts Institute of Technology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○"/>
            </a:pP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Ph. D. in Operations Research  (1996)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Indian Institute of Technology, Kanpur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○"/>
            </a:pP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Bachelor of Technology in Computer Science and Engineering (May 1993)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○"/>
            </a:pP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Received various awards for academic excellence, academic proficiency, best finishing undergraduate</a:t>
            </a:r>
            <a:endParaRPr sz="1500" dirty="0">
              <a:solidFill>
                <a:schemeClr val="tx1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●"/>
            </a:pPr>
            <a:r>
              <a:rPr lang="en" sz="1500" dirty="0">
                <a:solidFill>
                  <a:schemeClr val="tx1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One of his favorite success stories is in the field of </a:t>
            </a:r>
            <a:r>
              <a:rPr lang="en" sz="1500" b="1" dirty="0">
                <a:solidFill>
                  <a:schemeClr val="tx1"/>
                </a:solidFill>
                <a:uFill>
                  <a:noFill/>
                </a:u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high dimensional data</a:t>
            </a:r>
            <a:endParaRPr sz="1500" dirty="0">
              <a:solidFill>
                <a:schemeClr val="tx1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○"/>
            </a:pP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Designed a suite of algorithms for such high-dimensional tasks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■"/>
            </a:pPr>
            <a:r>
              <a:rPr lang="en" sz="1500" b="1" dirty="0">
                <a:solidFill>
                  <a:schemeClr val="tx1"/>
                </a:solidFill>
                <a:uFill>
                  <a:noFill/>
                </a:u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Clustering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■"/>
            </a:pPr>
            <a:r>
              <a:rPr lang="en" sz="1500" b="1" dirty="0">
                <a:solidFill>
                  <a:schemeClr val="tx1"/>
                </a:solidFill>
                <a:uFill>
                  <a:noFill/>
                </a:u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similarity search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■"/>
            </a:pPr>
            <a:r>
              <a:rPr lang="en" sz="1500" b="1" dirty="0">
                <a:solidFill>
                  <a:schemeClr val="tx1"/>
                </a:solidFill>
                <a:uFill>
                  <a:noFill/>
                </a:u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outlier detection</a:t>
            </a:r>
            <a:endParaRPr sz="1500" dirty="0">
              <a:solidFill>
                <a:schemeClr val="tx1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6BEF15-51E8-734A-A7E8-16D35C922D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6509" y="795599"/>
            <a:ext cx="831273" cy="8312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38E66F-0BCA-E644-9361-B8440AFC38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43056" y="1626872"/>
            <a:ext cx="677308" cy="7603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504064" y="434111"/>
            <a:ext cx="8520600" cy="6484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Notable Thoughts on Data Mining/ML</a:t>
            </a:r>
            <a:endParaRPr sz="2800" dirty="0"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76354" y="1225132"/>
            <a:ext cx="7807064" cy="35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400"/>
              <a:buFont typeface="Playfair Display"/>
              <a:buChar char="●"/>
            </a:pPr>
            <a:r>
              <a:rPr lang="en" sz="1500" dirty="0">
                <a:solidFill>
                  <a:srgbClr val="444444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“</a:t>
            </a: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Feature extraction, selection and representation are extremely important. It is all too often that we ignore these important aspects of the data mining process.”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layfair Display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“To </a:t>
            </a:r>
            <a:r>
              <a:rPr lang="en" sz="1500" i="1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extract information from data</a:t>
            </a: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, the role of the domain expert can never be discounted. However, the  common theme in all these cases is to create a more compressed, concise, and clean representation into one of the data types we all recognize and know how to process.”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layfair Display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His </a:t>
            </a:r>
            <a:r>
              <a:rPr lang="en" sz="1500" dirty="0" err="1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Youtube</a:t>
            </a: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 Channel contains some great learning videos on Neural Networks, Deep Learning and more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highlight>
                <a:srgbClr val="F9F7F5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300" dirty="0">
              <a:solidFill>
                <a:srgbClr val="44444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000" dirty="0">
              <a:solidFill>
                <a:srgbClr val="444444"/>
              </a:solidFill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583151"/>
            <a:ext cx="4160300" cy="140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1E93D9E-C094-D54B-A46A-5BAD296E50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3218" y="4439571"/>
            <a:ext cx="1798782" cy="5396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227405" y="321330"/>
            <a:ext cx="8520600" cy="5930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Predicting Membership Churn: What and Why?</a:t>
            </a:r>
            <a:endParaRPr sz="2800" dirty="0"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128527"/>
            <a:ext cx="8352010" cy="38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The number of customers who leave a company during a given time period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Why?</a:t>
            </a:r>
            <a:endParaRPr sz="1500" b="1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layfair Display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It will cost a company much much more to bring a new customer up to the same level as that of an existing customer.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layfair Display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The second reason will lie in the fact that the more customers the business retains, the more revenue it makes!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Our Objective:</a:t>
            </a:r>
            <a:r>
              <a:rPr lang="en" sz="15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 </a:t>
            </a:r>
            <a:endParaRPr sz="15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To predict the customers who are likely not to renew their memberships</a:t>
            </a:r>
            <a:endParaRPr sz="1500" dirty="0">
              <a:solidFill>
                <a:schemeClr val="dk1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To identify the most significant factors that might affect a customer’s renewal decision. The findings will introduce the retailer suggestive hints towards handling customer renewal</a:t>
            </a:r>
            <a:endParaRPr sz="1500" dirty="0">
              <a:solidFill>
                <a:srgbClr val="000000"/>
              </a:solidFill>
              <a:highlight>
                <a:srgbClr val="FFFFFF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7E42C735-BB40-5E47-91C4-509F658B0D2C}"/>
              </a:ext>
            </a:extLst>
          </p:cNvPr>
          <p:cNvSpPr/>
          <p:nvPr/>
        </p:nvSpPr>
        <p:spPr>
          <a:xfrm>
            <a:off x="-260953" y="880615"/>
            <a:ext cx="7605722" cy="67517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9C37BAC3-DD83-6942-85D4-8EA9B7C156F2}"/>
              </a:ext>
            </a:extLst>
          </p:cNvPr>
          <p:cNvSpPr/>
          <p:nvPr/>
        </p:nvSpPr>
        <p:spPr>
          <a:xfrm>
            <a:off x="-260953" y="1000465"/>
            <a:ext cx="7890478" cy="67517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311700" y="230908"/>
            <a:ext cx="3004155" cy="6003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Data Description</a:t>
            </a:r>
            <a:endParaRPr sz="2800" dirty="0"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233191" y="1025264"/>
            <a:ext cx="4260300" cy="37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layfair Display"/>
              <a:buChar char="●"/>
            </a:pPr>
            <a:r>
              <a:rPr lang="en" sz="14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Raw dataset: </a:t>
            </a:r>
            <a:endParaRPr sz="14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■"/>
            </a:pPr>
            <a:r>
              <a:rPr lang="en" sz="12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22 columns </a:t>
            </a:r>
            <a:endParaRPr sz="12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■"/>
            </a:pPr>
            <a:r>
              <a:rPr lang="en" sz="12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120,450 rows</a:t>
            </a:r>
            <a:endParaRPr sz="12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layfair Display"/>
              <a:buChar char="●"/>
            </a:pPr>
            <a:r>
              <a:rPr lang="en" sz="14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Predictor variables: </a:t>
            </a:r>
            <a:endParaRPr sz="14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■"/>
            </a:pPr>
            <a:r>
              <a:rPr lang="en" sz="12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Account Info</a:t>
            </a:r>
            <a:endParaRPr sz="12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■"/>
            </a:pPr>
            <a:r>
              <a:rPr lang="en" sz="12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Member Personal Info </a:t>
            </a:r>
            <a:endParaRPr sz="12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■"/>
            </a:pPr>
            <a:r>
              <a:rPr lang="en" sz="12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Shopping Info</a:t>
            </a:r>
            <a:endParaRPr sz="12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layfair Display"/>
              <a:buChar char="●"/>
            </a:pPr>
            <a:r>
              <a:rPr lang="en" sz="14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Response variable: </a:t>
            </a:r>
            <a:endParaRPr sz="14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layfair Display"/>
              <a:buChar char="■"/>
            </a:pPr>
            <a:r>
              <a:rPr lang="en" sz="12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Renew </a:t>
            </a:r>
            <a:endParaRPr sz="1200" dirty="0">
              <a:solidFill>
                <a:srgbClr val="FF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layfair Display"/>
              <a:buChar char="●"/>
            </a:pPr>
            <a:r>
              <a:rPr lang="en" sz="1400" dirty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The project is about studying human behaviors, the data has some limitations due to some factors outside of dataset, such as seasonal factor</a:t>
            </a:r>
            <a:endParaRPr sz="1400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30397E28-6F88-5842-B412-17B26A1E99E1}"/>
              </a:ext>
            </a:extLst>
          </p:cNvPr>
          <p:cNvSpPr/>
          <p:nvPr/>
        </p:nvSpPr>
        <p:spPr>
          <a:xfrm>
            <a:off x="-652839" y="733398"/>
            <a:ext cx="3743063" cy="45719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C4D1E1A2-DD5C-0C40-8C67-5CFE229FD8EB}"/>
              </a:ext>
            </a:extLst>
          </p:cNvPr>
          <p:cNvSpPr/>
          <p:nvPr/>
        </p:nvSpPr>
        <p:spPr>
          <a:xfrm>
            <a:off x="-877963" y="840668"/>
            <a:ext cx="4193309" cy="45719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B6C939-A54D-5641-889C-64364D66B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577" y="-99226"/>
            <a:ext cx="5058307" cy="524272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219860" y="84032"/>
            <a:ext cx="6200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/>
                <a:ea typeface="Times New Roman"/>
                <a:cs typeface="Times New Roman"/>
                <a:sym typeface="Times New Roman"/>
              </a:rPr>
              <a:t>Data Visualization from Tableau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6179100" y="712925"/>
            <a:ext cx="2840700" cy="42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age group increases the churn rate decreases.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Midwest has less churn compared to West but the western region has higher spending amounts.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West region spends the most with average spending up to $4,143 with the least home to store median distance which is about 4.2 miles. 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most loyal customers are from the Midwest region and the maximum churn is found in the South region.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304" y="818825"/>
            <a:ext cx="5805932" cy="411470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Parallelogram 4">
            <a:extLst>
              <a:ext uri="{FF2B5EF4-FFF2-40B4-BE49-F238E27FC236}">
                <a16:creationId xmlns:a16="http://schemas.microsoft.com/office/drawing/2014/main" id="{E2891905-1E5F-BC46-88C8-7CA88B0836D6}"/>
              </a:ext>
            </a:extLst>
          </p:cNvPr>
          <p:cNvSpPr/>
          <p:nvPr/>
        </p:nvSpPr>
        <p:spPr>
          <a:xfrm>
            <a:off x="-463293" y="560347"/>
            <a:ext cx="5705780" cy="56193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9C65D216-FC44-FF4E-93B4-4DFD498D63F2}"/>
              </a:ext>
            </a:extLst>
          </p:cNvPr>
          <p:cNvSpPr/>
          <p:nvPr/>
        </p:nvSpPr>
        <p:spPr>
          <a:xfrm>
            <a:off x="-727694" y="669490"/>
            <a:ext cx="6200700" cy="56193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311700" y="273475"/>
            <a:ext cx="3900082" cy="535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Association Rules</a:t>
            </a:r>
            <a:endParaRPr sz="2800" dirty="0"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6412373" cy="35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 up bin numbers: 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365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■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customer’s age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365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■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days since the customer last shopped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365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■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distance between </a:t>
            </a: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customer's </a:t>
            </a: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address to the closest warehouse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365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■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amount of purchase in one year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the </a:t>
            </a:r>
            <a:r>
              <a:rPr lang="en" sz="150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Apriori</a:t>
            </a: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Algorithm to uncover key behaviors of churn customers 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Specified the minimum support criterion and confidence level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Generated the list of items that meet the support criterion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FC6736-FF44-D542-A535-DA5D7597D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891" y="65175"/>
            <a:ext cx="2974109" cy="1705156"/>
          </a:xfrm>
          <a:prstGeom prst="rect">
            <a:avLst/>
          </a:prstGeom>
        </p:spPr>
      </p:pic>
      <p:sp>
        <p:nvSpPr>
          <p:cNvPr id="5" name="Parallelogram 4">
            <a:extLst>
              <a:ext uri="{FF2B5EF4-FFF2-40B4-BE49-F238E27FC236}">
                <a16:creationId xmlns:a16="http://schemas.microsoft.com/office/drawing/2014/main" id="{8A2EA1ED-9FA8-3848-BAAF-E973E41B3800}"/>
              </a:ext>
            </a:extLst>
          </p:cNvPr>
          <p:cNvSpPr/>
          <p:nvPr/>
        </p:nvSpPr>
        <p:spPr>
          <a:xfrm>
            <a:off x="-483129" y="723514"/>
            <a:ext cx="3743063" cy="45719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2EEDFFA3-641C-D54A-B4DC-E217DDDC17AA}"/>
              </a:ext>
            </a:extLst>
          </p:cNvPr>
          <p:cNvSpPr/>
          <p:nvPr/>
        </p:nvSpPr>
        <p:spPr>
          <a:xfrm>
            <a:off x="-757583" y="842705"/>
            <a:ext cx="4230255" cy="45719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311700" y="266588"/>
            <a:ext cx="3198118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Association Rules</a:t>
            </a:r>
            <a:endParaRPr sz="2800" dirty="0"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154004" y="923635"/>
            <a:ext cx="4898291" cy="3952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With the 0.0048 support level  and 0.92 confidence level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914400" lvl="1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"/>
              <a:buChar char="○"/>
            </a:pPr>
            <a:r>
              <a:rPr lang="en" sz="1500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RENEW = N</a:t>
            </a:r>
            <a:endParaRPr sz="1500"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■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Have been at least one year member 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■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Have not visited the store for over 300 days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■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Spent less than $1000 during the calendar year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●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With the 0.002 support level and 0.827 confidence level 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914400" lvl="1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○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Shop1Yr = 1001-5000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■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Renew membership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■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Non-executive type account 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■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Midwest Region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■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2 cards in account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■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Age 30-34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■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Have not visited the store for less than 60 days 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1371600" lvl="2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"/>
              <a:buChar char="■"/>
            </a:pPr>
            <a:r>
              <a:rPr lang="en" dirty="0">
                <a:solidFill>
                  <a:schemeClr val="dk1"/>
                </a:solidFill>
                <a:highlight>
                  <a:srgbClr val="FEFEFE"/>
                </a:highlight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Less than 10 miles to the closest warehouse</a:t>
            </a:r>
            <a:endParaRPr dirty="0">
              <a:solidFill>
                <a:schemeClr val="dk1"/>
              </a:solidFill>
              <a:highlight>
                <a:srgbClr val="FEFEFE"/>
              </a:highlight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1727FEB3-8684-C84F-B9CF-2C13E0AF63A2}"/>
              </a:ext>
            </a:extLst>
          </p:cNvPr>
          <p:cNvSpPr/>
          <p:nvPr/>
        </p:nvSpPr>
        <p:spPr>
          <a:xfrm>
            <a:off x="-493181" y="763706"/>
            <a:ext cx="3743063" cy="45719"/>
          </a:xfrm>
          <a:prstGeom prst="parallelogram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70339A96-B15B-554D-B0DF-C62ED95D2B0D}"/>
              </a:ext>
            </a:extLst>
          </p:cNvPr>
          <p:cNvSpPr/>
          <p:nvPr/>
        </p:nvSpPr>
        <p:spPr>
          <a:xfrm>
            <a:off x="-848019" y="872849"/>
            <a:ext cx="4359557" cy="45719"/>
          </a:xfrm>
          <a:prstGeom prst="parallelogram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855465-3D07-884A-A9AD-F0C1AA2A9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95" y="0"/>
            <a:ext cx="4492559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1488</Words>
  <Application>Microsoft Macintosh PowerPoint</Application>
  <PresentationFormat>On-screen Show (16:9)</PresentationFormat>
  <Paragraphs>190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Playfair Display</vt:lpstr>
      <vt:lpstr>Times New Roman</vt:lpstr>
      <vt:lpstr>Economica</vt:lpstr>
      <vt:lpstr>Open Sans</vt:lpstr>
      <vt:lpstr>Luxe</vt:lpstr>
      <vt:lpstr>Beyond Churn Analysis:   Retail Customer Churn Prediction in a Leading American Wholesaler with Retailer’s Personalized Insights </vt:lpstr>
      <vt:lpstr>PowerPoint Presentation</vt:lpstr>
      <vt:lpstr>Educational Background and Field of Interest</vt:lpstr>
      <vt:lpstr>Notable Thoughts on Data Mining/ML</vt:lpstr>
      <vt:lpstr>Predicting Membership Churn: What and Why?</vt:lpstr>
      <vt:lpstr>Data Description</vt:lpstr>
      <vt:lpstr>Data Visualization from Tableau</vt:lpstr>
      <vt:lpstr>Association Rules</vt:lpstr>
      <vt:lpstr>Association Rules</vt:lpstr>
      <vt:lpstr>Data Mining Tasks</vt:lpstr>
      <vt:lpstr>Data Mining Models</vt:lpstr>
      <vt:lpstr>Data Mining Models</vt:lpstr>
      <vt:lpstr>Performance Evaluation</vt:lpstr>
      <vt:lpstr>Performance Comparison </vt:lpstr>
      <vt:lpstr>Conclusions</vt:lpstr>
      <vt:lpstr>Challenges &amp; Limitations </vt:lpstr>
      <vt:lpstr>Future Work</vt:lpstr>
      <vt:lpstr>Thank You 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Beyond Churn Analysis:  Retail Customer Churn Prediction in a Leading American Wholesaler with Retailer’s Personalized Insights </dc:title>
  <cp:lastModifiedBy>Wasinee Sriapha</cp:lastModifiedBy>
  <cp:revision>19</cp:revision>
  <dcterms:modified xsi:type="dcterms:W3CDTF">2020-04-25T02:03:20Z</dcterms:modified>
</cp:coreProperties>
</file>